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CFD85E-0F30-7B4C-033B-325B62C58A65}" v="91" dt="2025-07-30T10:25:24.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237"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C2D789A-54EC-41E4-8528-D10C0B4789D6}" type="datetimeFigureOut">
              <a:rPr lang="en-GB" smtClean="0"/>
              <a:t>30/07/2025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2AF20-3399-4D02-8452-37FF4CA7B5F8}" type="slidenum">
              <a:rPr lang="en-GB" smtClean="0"/>
              <a:t>‹#›</a:t>
            </a:fld>
            <a:endParaRPr lang="en-GB"/>
          </a:p>
        </p:txBody>
      </p:sp>
    </p:spTree>
    <p:extLst>
      <p:ext uri="{BB962C8B-B14F-4D97-AF65-F5344CB8AC3E}">
        <p14:creationId xmlns:p14="http://schemas.microsoft.com/office/powerpoint/2010/main" val="34031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2D789A-54EC-41E4-8528-D10C0B4789D6}" type="datetimeFigureOut">
              <a:rPr lang="en-GB" smtClean="0"/>
              <a:t>30/07/2025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2AF20-3399-4D02-8452-37FF4CA7B5F8}" type="slidenum">
              <a:rPr lang="en-GB" smtClean="0"/>
              <a:t>‹#›</a:t>
            </a:fld>
            <a:endParaRPr lang="en-GB"/>
          </a:p>
        </p:txBody>
      </p:sp>
    </p:spTree>
    <p:extLst>
      <p:ext uri="{BB962C8B-B14F-4D97-AF65-F5344CB8AC3E}">
        <p14:creationId xmlns:p14="http://schemas.microsoft.com/office/powerpoint/2010/main" val="51676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2D789A-54EC-41E4-8528-D10C0B4789D6}" type="datetimeFigureOut">
              <a:rPr lang="en-GB" smtClean="0"/>
              <a:t>30/07/2025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2AF20-3399-4D02-8452-37FF4CA7B5F8}" type="slidenum">
              <a:rPr lang="en-GB" smtClean="0"/>
              <a:t>‹#›</a:t>
            </a:fld>
            <a:endParaRPr lang="en-GB"/>
          </a:p>
        </p:txBody>
      </p:sp>
    </p:spTree>
    <p:extLst>
      <p:ext uri="{BB962C8B-B14F-4D97-AF65-F5344CB8AC3E}">
        <p14:creationId xmlns:p14="http://schemas.microsoft.com/office/powerpoint/2010/main" val="3453674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2D789A-54EC-41E4-8528-D10C0B4789D6}" type="datetimeFigureOut">
              <a:rPr lang="en-GB" smtClean="0"/>
              <a:t>30/07/2025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2AF20-3399-4D02-8452-37FF4CA7B5F8}" type="slidenum">
              <a:rPr lang="en-GB" smtClean="0"/>
              <a:t>‹#›</a:t>
            </a:fld>
            <a:endParaRPr lang="en-GB"/>
          </a:p>
        </p:txBody>
      </p:sp>
    </p:spTree>
    <p:extLst>
      <p:ext uri="{BB962C8B-B14F-4D97-AF65-F5344CB8AC3E}">
        <p14:creationId xmlns:p14="http://schemas.microsoft.com/office/powerpoint/2010/main" val="342110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2D789A-54EC-41E4-8528-D10C0B4789D6}" type="datetimeFigureOut">
              <a:rPr lang="en-GB" smtClean="0"/>
              <a:t>30/07/2025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2AF20-3399-4D02-8452-37FF4CA7B5F8}" type="slidenum">
              <a:rPr lang="en-GB" smtClean="0"/>
              <a:t>‹#›</a:t>
            </a:fld>
            <a:endParaRPr lang="en-GB"/>
          </a:p>
        </p:txBody>
      </p:sp>
    </p:spTree>
    <p:extLst>
      <p:ext uri="{BB962C8B-B14F-4D97-AF65-F5344CB8AC3E}">
        <p14:creationId xmlns:p14="http://schemas.microsoft.com/office/powerpoint/2010/main" val="150462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2D789A-54EC-41E4-8528-D10C0B4789D6}" type="datetimeFigureOut">
              <a:rPr lang="en-GB" smtClean="0"/>
              <a:t>30/07/2025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02AF20-3399-4D02-8452-37FF4CA7B5F8}" type="slidenum">
              <a:rPr lang="en-GB" smtClean="0"/>
              <a:t>‹#›</a:t>
            </a:fld>
            <a:endParaRPr lang="en-GB"/>
          </a:p>
        </p:txBody>
      </p:sp>
    </p:spTree>
    <p:extLst>
      <p:ext uri="{BB962C8B-B14F-4D97-AF65-F5344CB8AC3E}">
        <p14:creationId xmlns:p14="http://schemas.microsoft.com/office/powerpoint/2010/main" val="45661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2D789A-54EC-41E4-8528-D10C0B4789D6}" type="datetimeFigureOut">
              <a:rPr lang="en-GB" smtClean="0"/>
              <a:t>30/07/2025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02AF20-3399-4D02-8452-37FF4CA7B5F8}" type="slidenum">
              <a:rPr lang="en-GB" smtClean="0"/>
              <a:t>‹#›</a:t>
            </a:fld>
            <a:endParaRPr lang="en-GB"/>
          </a:p>
        </p:txBody>
      </p:sp>
    </p:spTree>
    <p:extLst>
      <p:ext uri="{BB962C8B-B14F-4D97-AF65-F5344CB8AC3E}">
        <p14:creationId xmlns:p14="http://schemas.microsoft.com/office/powerpoint/2010/main" val="1062586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2D789A-54EC-41E4-8528-D10C0B4789D6}" type="datetimeFigureOut">
              <a:rPr lang="en-GB" smtClean="0"/>
              <a:t>30/07/2025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02AF20-3399-4D02-8452-37FF4CA7B5F8}" type="slidenum">
              <a:rPr lang="en-GB" smtClean="0"/>
              <a:t>‹#›</a:t>
            </a:fld>
            <a:endParaRPr lang="en-GB"/>
          </a:p>
        </p:txBody>
      </p:sp>
    </p:spTree>
    <p:extLst>
      <p:ext uri="{BB962C8B-B14F-4D97-AF65-F5344CB8AC3E}">
        <p14:creationId xmlns:p14="http://schemas.microsoft.com/office/powerpoint/2010/main" val="340708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D789A-54EC-41E4-8528-D10C0B4789D6}" type="datetimeFigureOut">
              <a:rPr lang="en-GB" smtClean="0"/>
              <a:t>30/07/2025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02AF20-3399-4D02-8452-37FF4CA7B5F8}" type="slidenum">
              <a:rPr lang="en-GB" smtClean="0"/>
              <a:t>‹#›</a:t>
            </a:fld>
            <a:endParaRPr lang="en-GB"/>
          </a:p>
        </p:txBody>
      </p:sp>
    </p:spTree>
    <p:extLst>
      <p:ext uri="{BB962C8B-B14F-4D97-AF65-F5344CB8AC3E}">
        <p14:creationId xmlns:p14="http://schemas.microsoft.com/office/powerpoint/2010/main" val="325732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C2D789A-54EC-41E4-8528-D10C0B4789D6}" type="datetimeFigureOut">
              <a:rPr lang="en-GB" smtClean="0"/>
              <a:t>30/07/2025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02AF20-3399-4D02-8452-37FF4CA7B5F8}" type="slidenum">
              <a:rPr lang="en-GB" smtClean="0"/>
              <a:t>‹#›</a:t>
            </a:fld>
            <a:endParaRPr lang="en-GB"/>
          </a:p>
        </p:txBody>
      </p:sp>
    </p:spTree>
    <p:extLst>
      <p:ext uri="{BB962C8B-B14F-4D97-AF65-F5344CB8AC3E}">
        <p14:creationId xmlns:p14="http://schemas.microsoft.com/office/powerpoint/2010/main" val="157133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C2D789A-54EC-41E4-8528-D10C0B4789D6}" type="datetimeFigureOut">
              <a:rPr lang="en-GB" smtClean="0"/>
              <a:t>30/07/2025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02AF20-3399-4D02-8452-37FF4CA7B5F8}" type="slidenum">
              <a:rPr lang="en-GB" smtClean="0"/>
              <a:t>‹#›</a:t>
            </a:fld>
            <a:endParaRPr lang="en-GB"/>
          </a:p>
        </p:txBody>
      </p:sp>
    </p:spTree>
    <p:extLst>
      <p:ext uri="{BB962C8B-B14F-4D97-AF65-F5344CB8AC3E}">
        <p14:creationId xmlns:p14="http://schemas.microsoft.com/office/powerpoint/2010/main" val="2866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C2D789A-54EC-41E4-8528-D10C0B4789D6}" type="datetimeFigureOut">
              <a:rPr lang="en-GB" smtClean="0"/>
              <a:t>30/07/2025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502AF20-3399-4D02-8452-37FF4CA7B5F8}" type="slidenum">
              <a:rPr lang="en-GB" smtClean="0"/>
              <a:t>‹#›</a:t>
            </a:fld>
            <a:endParaRPr lang="en-GB"/>
          </a:p>
        </p:txBody>
      </p:sp>
    </p:spTree>
    <p:extLst>
      <p:ext uri="{BB962C8B-B14F-4D97-AF65-F5344CB8AC3E}">
        <p14:creationId xmlns:p14="http://schemas.microsoft.com/office/powerpoint/2010/main" val="23674200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C424E9-F36D-48ED-A437-4320C87EF38A}"/>
              </a:ext>
            </a:extLst>
          </p:cNvPr>
          <p:cNvSpPr/>
          <p:nvPr/>
        </p:nvSpPr>
        <p:spPr>
          <a:xfrm rot="5400000">
            <a:off x="-1528571" y="1489381"/>
            <a:ext cx="9906000" cy="6927236"/>
          </a:xfrm>
          <a:prstGeom prst="rect">
            <a:avLst/>
          </a:prstGeom>
          <a:solidFill>
            <a:srgbClr val="004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3720"/>
            <a:endParaRPr lang="en-US" sz="1629">
              <a:solidFill>
                <a:prstClr val="white"/>
              </a:solidFill>
              <a:latin typeface="Calibri" panose="020F0502020204030204"/>
            </a:endParaRPr>
          </a:p>
        </p:txBody>
      </p:sp>
      <p:sp>
        <p:nvSpPr>
          <p:cNvPr id="9" name="Rectangle 8">
            <a:extLst>
              <a:ext uri="{FF2B5EF4-FFF2-40B4-BE49-F238E27FC236}">
                <a16:creationId xmlns:a16="http://schemas.microsoft.com/office/drawing/2014/main" id="{24122143-B864-6AE4-E10A-C5DD9184B80F}"/>
              </a:ext>
            </a:extLst>
          </p:cNvPr>
          <p:cNvSpPr/>
          <p:nvPr/>
        </p:nvSpPr>
        <p:spPr>
          <a:xfrm>
            <a:off x="331461" y="6699961"/>
            <a:ext cx="6178568" cy="436123"/>
          </a:xfrm>
          <a:prstGeom prst="rect">
            <a:avLst/>
          </a:prstGeom>
          <a:solidFill>
            <a:srgbClr val="D6095B"/>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50" b="1" kern="100">
                <a:solidFill>
                  <a:schemeClr val="bg1"/>
                </a:solidFill>
                <a:effectLst/>
                <a:latin typeface="Inter" panose="02000503000000020004"/>
                <a:ea typeface="Calibri"/>
                <a:cs typeface="Times New Roman"/>
              </a:rPr>
              <a:t>Fix NICs to </a:t>
            </a:r>
            <a:r>
              <a:rPr lang="en-US" sz="1150" b="1" kern="100">
                <a:solidFill>
                  <a:schemeClr val="bg1"/>
                </a:solidFill>
                <a:latin typeface="Inter" panose="02000503000000020004"/>
                <a:ea typeface="Calibri"/>
                <a:cs typeface="Times New Roman"/>
              </a:rPr>
              <a:t>boost jobs</a:t>
            </a:r>
            <a:endParaRPr lang="en-GB" sz="1150">
              <a:solidFill>
                <a:schemeClr val="bg1"/>
              </a:solidFill>
            </a:endParaRPr>
          </a:p>
        </p:txBody>
      </p:sp>
      <p:pic>
        <p:nvPicPr>
          <p:cNvPr id="10" name="Picture 9" descr="A picture containing text, candelabrum, clipart, vector graphics&#10;&#10;Description automatically generated">
            <a:extLst>
              <a:ext uri="{FF2B5EF4-FFF2-40B4-BE49-F238E27FC236}">
                <a16:creationId xmlns:a16="http://schemas.microsoft.com/office/drawing/2014/main" id="{B736FBDD-C06F-B8CB-42D5-C8670E448B99}"/>
              </a:ext>
            </a:extLst>
          </p:cNvPr>
          <p:cNvPicPr>
            <a:picLocks noChangeAspect="1"/>
          </p:cNvPicPr>
          <p:nvPr/>
        </p:nvPicPr>
        <p:blipFill>
          <a:blip r:embed="rId2"/>
          <a:srcRect l="-705" t="-1215" r="-2715" b="-9003"/>
          <a:stretch>
            <a:fillRect/>
          </a:stretch>
        </p:blipFill>
        <p:spPr>
          <a:xfrm>
            <a:off x="332565" y="372842"/>
            <a:ext cx="1005900" cy="648411"/>
          </a:xfrm>
          <a:prstGeom prst="rect">
            <a:avLst/>
          </a:prstGeom>
        </p:spPr>
      </p:pic>
      <p:sp>
        <p:nvSpPr>
          <p:cNvPr id="13" name="Rectangle 12">
            <a:extLst>
              <a:ext uri="{FF2B5EF4-FFF2-40B4-BE49-F238E27FC236}">
                <a16:creationId xmlns:a16="http://schemas.microsoft.com/office/drawing/2014/main" id="{4AB20810-5BBA-25D3-2EA4-19F7AF9EEAAB}"/>
              </a:ext>
            </a:extLst>
          </p:cNvPr>
          <p:cNvSpPr/>
          <p:nvPr/>
        </p:nvSpPr>
        <p:spPr>
          <a:xfrm>
            <a:off x="331460" y="7963278"/>
            <a:ext cx="6178570" cy="436123"/>
          </a:xfrm>
          <a:prstGeom prst="rect">
            <a:avLst/>
          </a:prstGeom>
          <a:solidFill>
            <a:srgbClr val="D609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150" b="1" kern="100">
                <a:effectLst/>
                <a:latin typeface="Inter" panose="02000503000000020004"/>
                <a:ea typeface="Calibri" panose="020F0502020204030204" pitchFamily="34" charset="0"/>
                <a:cs typeface="Times New Roman" panose="02020603050405020304" pitchFamily="18" charset="0"/>
              </a:rPr>
              <a:t>Cut VAT on hospitality to drive investment</a:t>
            </a:r>
            <a:endParaRPr lang="en-GB" sz="1150" kern="100">
              <a:effectLst/>
              <a:latin typeface="Inter" panose="02000503000000020004"/>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96C39635-96B2-4785-B846-86801F14D8E7}"/>
              </a:ext>
            </a:extLst>
          </p:cNvPr>
          <p:cNvSpPr/>
          <p:nvPr/>
        </p:nvSpPr>
        <p:spPr>
          <a:xfrm>
            <a:off x="331460" y="4905730"/>
            <a:ext cx="6178570" cy="436123"/>
          </a:xfrm>
          <a:prstGeom prst="rect">
            <a:avLst/>
          </a:prstGeom>
          <a:solidFill>
            <a:srgbClr val="D6095B"/>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US" sz="1150" b="1" kern="100">
                <a:effectLst/>
                <a:latin typeface="Inter" panose="02000503000000020004"/>
                <a:ea typeface="Calibri"/>
                <a:cs typeface="Times New Roman"/>
              </a:rPr>
              <a:t>Lower business rates to </a:t>
            </a:r>
            <a:r>
              <a:rPr lang="en-US" sz="1150" b="1" kern="100">
                <a:latin typeface="Inter" panose="02000503000000020004"/>
                <a:ea typeface="Calibri"/>
                <a:cs typeface="Times New Roman"/>
              </a:rPr>
              <a:t>revive high</a:t>
            </a:r>
            <a:r>
              <a:rPr lang="en-US" sz="1150" b="1" kern="100">
                <a:effectLst/>
                <a:latin typeface="Inter" panose="02000503000000020004"/>
                <a:ea typeface="Calibri"/>
                <a:cs typeface="Times New Roman"/>
              </a:rPr>
              <a:t> streets.</a:t>
            </a:r>
            <a:endParaRPr lang="en-GB" sz="1150" kern="100">
              <a:effectLst/>
              <a:latin typeface="Inter" panose="02000503000000020004"/>
              <a:ea typeface="Calibri"/>
              <a:cs typeface="Times New Roman"/>
            </a:endParaRPr>
          </a:p>
        </p:txBody>
      </p:sp>
      <p:sp>
        <p:nvSpPr>
          <p:cNvPr id="17" name="TextBox 16">
            <a:extLst>
              <a:ext uri="{FF2B5EF4-FFF2-40B4-BE49-F238E27FC236}">
                <a16:creationId xmlns:a16="http://schemas.microsoft.com/office/drawing/2014/main" id="{CF6EA8AA-266C-0B98-C0EA-7FE1ADD5E152}"/>
              </a:ext>
            </a:extLst>
          </p:cNvPr>
          <p:cNvSpPr txBox="1"/>
          <p:nvPr/>
        </p:nvSpPr>
        <p:spPr>
          <a:xfrm>
            <a:off x="571147" y="1653293"/>
            <a:ext cx="5475942" cy="269304"/>
          </a:xfrm>
          <a:prstGeom prst="rect">
            <a:avLst/>
          </a:prstGeom>
          <a:noFill/>
        </p:spPr>
        <p:txBody>
          <a:bodyPr wrap="square" rtlCol="0">
            <a:spAutoFit/>
          </a:bodyPr>
          <a:lstStyle/>
          <a:p>
            <a:endParaRPr lang="en-GB" sz="1150"/>
          </a:p>
        </p:txBody>
      </p:sp>
      <p:sp>
        <p:nvSpPr>
          <p:cNvPr id="20" name="TextBox 19">
            <a:extLst>
              <a:ext uri="{FF2B5EF4-FFF2-40B4-BE49-F238E27FC236}">
                <a16:creationId xmlns:a16="http://schemas.microsoft.com/office/drawing/2014/main" id="{845EAD67-A1EB-7A41-0A7D-9DA42F21062C}"/>
              </a:ext>
            </a:extLst>
          </p:cNvPr>
          <p:cNvSpPr txBox="1"/>
          <p:nvPr/>
        </p:nvSpPr>
        <p:spPr>
          <a:xfrm>
            <a:off x="331945" y="1847948"/>
            <a:ext cx="6177600" cy="2955809"/>
          </a:xfrm>
          <a:prstGeom prst="rect">
            <a:avLst/>
          </a:prstGeom>
          <a:noFill/>
        </p:spPr>
        <p:txBody>
          <a:bodyPr wrap="square" lIns="91440" tIns="45720" rIns="91440" bIns="45720" rtlCol="0" anchor="t">
            <a:spAutoFit/>
          </a:bodyPr>
          <a:lstStyle/>
          <a:p>
            <a:pPr algn="just">
              <a:lnSpc>
                <a:spcPct val="107000"/>
              </a:lnSpc>
              <a:spcAft>
                <a:spcPts val="800"/>
              </a:spcAft>
            </a:pPr>
            <a:r>
              <a:rPr lang="en-US" sz="1150" b="1" kern="100" dirty="0">
                <a:solidFill>
                  <a:schemeClr val="bg1"/>
                </a:solidFill>
                <a:effectLst/>
                <a:latin typeface="Inter" panose="02000503000000020004"/>
                <a:ea typeface="Calibri"/>
                <a:cs typeface="Times New Roman"/>
              </a:rPr>
              <a:t>The 2024 Budget was a hammer blow to hospitality. </a:t>
            </a:r>
            <a:r>
              <a:rPr lang="en-US" sz="1150" b="1" kern="100" dirty="0">
                <a:solidFill>
                  <a:schemeClr val="bg1"/>
                </a:solidFill>
                <a:latin typeface="Inter"/>
                <a:ea typeface="+mn-lt"/>
                <a:cs typeface="+mn-lt"/>
              </a:rPr>
              <a:t>Since the Budget, there has been 84,000 job losses in hospitality. Compared to the same period over the past decade, hospitality has, on average, created 26,000 jobs each year.</a:t>
            </a:r>
            <a:endParaRPr lang="en-US" sz="1150" b="1" kern="100">
              <a:solidFill>
                <a:schemeClr val="bg1"/>
              </a:solidFill>
              <a:effectLst/>
              <a:latin typeface="Inter"/>
              <a:ea typeface="Calibri"/>
              <a:cs typeface="Times New Roman"/>
            </a:endParaRPr>
          </a:p>
          <a:p>
            <a:pPr algn="just">
              <a:lnSpc>
                <a:spcPct val="107000"/>
              </a:lnSpc>
              <a:spcAft>
                <a:spcPts val="800"/>
              </a:spcAft>
            </a:pPr>
            <a:r>
              <a:rPr lang="en-US" sz="1150" kern="100" dirty="0">
                <a:solidFill>
                  <a:schemeClr val="bg1"/>
                </a:solidFill>
                <a:effectLst/>
                <a:latin typeface="Inter" panose="02000503000000020004"/>
                <a:ea typeface="Calibri"/>
                <a:cs typeface="Times New Roman"/>
              </a:rPr>
              <a:t>The country needs jobs. We create them. But we are being #TaxedOut</a:t>
            </a:r>
          </a:p>
          <a:p>
            <a:pPr algn="just">
              <a:lnSpc>
                <a:spcPct val="107000"/>
              </a:lnSpc>
              <a:spcAft>
                <a:spcPts val="800"/>
              </a:spcAft>
            </a:pPr>
            <a:r>
              <a:rPr lang="en-US" sz="1150" kern="100" dirty="0">
                <a:solidFill>
                  <a:schemeClr val="bg1"/>
                </a:solidFill>
                <a:effectLst/>
                <a:latin typeface="Inter" panose="02000503000000020004"/>
                <a:ea typeface="Calibri"/>
                <a:cs typeface="Times New Roman"/>
              </a:rPr>
              <a:t>The burden on hospitality is unfair.  Even before the Budget, the sector paid twice as much tax as financial services as a proportion of pre-tax profits.</a:t>
            </a:r>
          </a:p>
          <a:p>
            <a:pPr algn="just">
              <a:lnSpc>
                <a:spcPct val="107000"/>
              </a:lnSpc>
              <a:spcAft>
                <a:spcPts val="800"/>
              </a:spcAft>
            </a:pPr>
            <a:r>
              <a:rPr lang="en-US" sz="1150" kern="100" dirty="0">
                <a:solidFill>
                  <a:schemeClr val="bg1"/>
                </a:solidFill>
                <a:effectLst/>
                <a:latin typeface="Inter" panose="02000503000000020004"/>
                <a:ea typeface="Calibri"/>
                <a:cs typeface="Times New Roman"/>
              </a:rPr>
              <a:t>The UKHospitality Social Productivity Index shows that </a:t>
            </a:r>
            <a:r>
              <a:rPr lang="en-US" sz="1150" kern="100" dirty="0">
                <a:solidFill>
                  <a:schemeClr val="bg1"/>
                </a:solidFill>
                <a:latin typeface="Inter" panose="02000503000000020004"/>
                <a:ea typeface="Calibri"/>
                <a:cs typeface="Times New Roman"/>
              </a:rPr>
              <a:t>h</a:t>
            </a:r>
            <a:r>
              <a:rPr lang="en-US" sz="1150" kern="100" dirty="0">
                <a:solidFill>
                  <a:schemeClr val="bg1"/>
                </a:solidFill>
                <a:effectLst/>
                <a:latin typeface="Inter" panose="02000503000000020004"/>
                <a:ea typeface="Calibri"/>
                <a:cs typeface="Times New Roman"/>
              </a:rPr>
              <a:t>ospitality is the highest performing socially productive sector, creating jobs and routes into training and careers which are available to everyone, everywhere from our cities, to our towns </a:t>
            </a:r>
            <a:r>
              <a:rPr lang="en-US" sz="1150" kern="100" dirty="0">
                <a:solidFill>
                  <a:schemeClr val="bg1"/>
                </a:solidFill>
                <a:latin typeface="Inter" panose="02000503000000020004"/>
                <a:ea typeface="Calibri"/>
                <a:cs typeface="Times New Roman"/>
              </a:rPr>
              <a:t>and </a:t>
            </a:r>
            <a:r>
              <a:rPr lang="en-US" sz="1150" kern="100" dirty="0">
                <a:solidFill>
                  <a:schemeClr val="bg1"/>
                </a:solidFill>
                <a:effectLst/>
                <a:latin typeface="Inter" panose="02000503000000020004"/>
                <a:ea typeface="Calibri"/>
                <a:cs typeface="Times New Roman"/>
              </a:rPr>
              <a:t>coastal and rural communities. It creates places where people want to live, work and invest.</a:t>
            </a:r>
          </a:p>
          <a:p>
            <a:pPr algn="just">
              <a:lnSpc>
                <a:spcPct val="107000"/>
              </a:lnSpc>
              <a:spcAft>
                <a:spcPts val="800"/>
              </a:spcAft>
            </a:pPr>
            <a:r>
              <a:rPr lang="en-GB" sz="1150" b="1" kern="100" dirty="0">
                <a:solidFill>
                  <a:schemeClr val="bg1"/>
                </a:solidFill>
                <a:latin typeface="Inter"/>
                <a:ea typeface="+mn-lt"/>
                <a:cs typeface="+mn-lt"/>
              </a:rPr>
              <a:t>In this year’s Budget we need a fundamental change of approach from Government.  We are calling for three immediate changes that can be made to take the brakes off our sector so that we can create places where people want to live, work and invest.</a:t>
            </a:r>
          </a:p>
        </p:txBody>
      </p:sp>
      <p:sp>
        <p:nvSpPr>
          <p:cNvPr id="22" name="TextBox 21">
            <a:extLst>
              <a:ext uri="{FF2B5EF4-FFF2-40B4-BE49-F238E27FC236}">
                <a16:creationId xmlns:a16="http://schemas.microsoft.com/office/drawing/2014/main" id="{CEF79893-0514-9A74-F1D2-54EC95033A7F}"/>
              </a:ext>
            </a:extLst>
          </p:cNvPr>
          <p:cNvSpPr txBox="1"/>
          <p:nvPr/>
        </p:nvSpPr>
        <p:spPr>
          <a:xfrm>
            <a:off x="331461" y="7238057"/>
            <a:ext cx="6178569" cy="623248"/>
          </a:xfrm>
          <a:prstGeom prst="rect">
            <a:avLst/>
          </a:prstGeom>
          <a:noFill/>
        </p:spPr>
        <p:txBody>
          <a:bodyPr wrap="square" lIns="91440" tIns="45720" rIns="91440" bIns="45720" anchor="t">
            <a:spAutoFit/>
          </a:bodyPr>
          <a:lstStyle/>
          <a:p>
            <a:pPr algn="just"/>
            <a:r>
              <a:rPr lang="en-US" sz="1150" kern="100" dirty="0">
                <a:solidFill>
                  <a:schemeClr val="bg1"/>
                </a:solidFill>
                <a:effectLst/>
                <a:latin typeface="Inter" panose="02000503000000020004"/>
                <a:ea typeface="Calibri"/>
                <a:cs typeface="Times New Roman"/>
              </a:rPr>
              <a:t>The NICs changes in the Budget have </a:t>
            </a:r>
            <a:r>
              <a:rPr lang="en-US" sz="1150" kern="100" dirty="0">
                <a:solidFill>
                  <a:schemeClr val="bg1"/>
                </a:solidFill>
                <a:latin typeface="Inter" panose="02000503000000020004"/>
                <a:ea typeface="Calibri"/>
                <a:cs typeface="Times New Roman"/>
              </a:rPr>
              <a:t>led to 84,000 hospitality </a:t>
            </a:r>
            <a:r>
              <a:rPr lang="en-US" sz="1150" kern="100" dirty="0">
                <a:solidFill>
                  <a:schemeClr val="bg1"/>
                </a:solidFill>
                <a:effectLst/>
                <a:latin typeface="Inter" panose="02000503000000020004"/>
                <a:ea typeface="Calibri"/>
                <a:cs typeface="Times New Roman"/>
              </a:rPr>
              <a:t>job losses already. We are calling for the extension of the </a:t>
            </a:r>
            <a:r>
              <a:rPr lang="en-US" sz="1150" kern="100" dirty="0">
                <a:solidFill>
                  <a:schemeClr val="bg1"/>
                </a:solidFill>
                <a:latin typeface="Inter" panose="02000503000000020004"/>
                <a:ea typeface="Calibri"/>
                <a:cs typeface="Times New Roman"/>
              </a:rPr>
              <a:t>current exemptions to include young people and people returning to work from welfare.</a:t>
            </a:r>
            <a:endParaRPr lang="en-GB" sz="1150" kern="100" dirty="0">
              <a:solidFill>
                <a:schemeClr val="bg1"/>
              </a:solidFill>
              <a:effectLst/>
              <a:latin typeface="Inter" panose="02000503000000020004"/>
              <a:ea typeface="Calibri"/>
              <a:cs typeface="Times New Roman"/>
            </a:endParaRPr>
          </a:p>
        </p:txBody>
      </p:sp>
      <p:sp>
        <p:nvSpPr>
          <p:cNvPr id="26" name="TextBox 25">
            <a:extLst>
              <a:ext uri="{FF2B5EF4-FFF2-40B4-BE49-F238E27FC236}">
                <a16:creationId xmlns:a16="http://schemas.microsoft.com/office/drawing/2014/main" id="{C43A4F43-8F34-5FA6-6E4C-F8E5E37C5F53}"/>
              </a:ext>
            </a:extLst>
          </p:cNvPr>
          <p:cNvSpPr txBox="1"/>
          <p:nvPr/>
        </p:nvSpPr>
        <p:spPr>
          <a:xfrm>
            <a:off x="331460" y="8501376"/>
            <a:ext cx="6178570" cy="623248"/>
          </a:xfrm>
          <a:prstGeom prst="rect">
            <a:avLst/>
          </a:prstGeom>
          <a:noFill/>
        </p:spPr>
        <p:txBody>
          <a:bodyPr wrap="square">
            <a:spAutoFit/>
          </a:bodyPr>
          <a:lstStyle/>
          <a:p>
            <a:pPr algn="just"/>
            <a:r>
              <a:rPr lang="en-US" sz="1150" kern="100">
                <a:solidFill>
                  <a:schemeClr val="bg1"/>
                </a:solidFill>
                <a:effectLst/>
                <a:latin typeface="Inter" panose="02000503000000020004"/>
                <a:ea typeface="Calibri" panose="020F0502020204030204" pitchFamily="34" charset="0"/>
                <a:cs typeface="Times New Roman" panose="02020603050405020304" pitchFamily="18" charset="0"/>
              </a:rPr>
              <a:t>While other countries have supported hospitality with a lower rate of VAT, hospitality in the UK pays the full 20% - putting our tourism industry at a disadvantage and making it harder for people to support their local businesses.</a:t>
            </a:r>
          </a:p>
        </p:txBody>
      </p:sp>
      <p:sp>
        <p:nvSpPr>
          <p:cNvPr id="31" name="TextBox 30">
            <a:extLst>
              <a:ext uri="{FF2B5EF4-FFF2-40B4-BE49-F238E27FC236}">
                <a16:creationId xmlns:a16="http://schemas.microsoft.com/office/drawing/2014/main" id="{EE398411-FA85-F850-A2D8-A8C911C96380}"/>
              </a:ext>
            </a:extLst>
          </p:cNvPr>
          <p:cNvSpPr txBox="1"/>
          <p:nvPr/>
        </p:nvSpPr>
        <p:spPr>
          <a:xfrm>
            <a:off x="232891" y="1032924"/>
            <a:ext cx="6372533" cy="760849"/>
          </a:xfrm>
          <a:prstGeom prst="rect">
            <a:avLst/>
          </a:prstGeom>
          <a:noFill/>
        </p:spPr>
        <p:txBody>
          <a:bodyPr wrap="square" rtlCol="0">
            <a:spAutoFit/>
          </a:bodyPr>
          <a:lstStyle/>
          <a:p>
            <a:r>
              <a:rPr lang="en-US" sz="4344">
                <a:solidFill>
                  <a:schemeClr val="bg1"/>
                </a:solidFill>
                <a:latin typeface="DM Serif Display" pitchFamily="2" charset="0"/>
              </a:rPr>
              <a:t>#TaxedOut</a:t>
            </a:r>
          </a:p>
        </p:txBody>
      </p:sp>
      <p:pic>
        <p:nvPicPr>
          <p:cNvPr id="36" name="Picture 35" descr="A map of united kingdom with text&#10;&#10;Description automatically generated">
            <a:extLst>
              <a:ext uri="{FF2B5EF4-FFF2-40B4-BE49-F238E27FC236}">
                <a16:creationId xmlns:a16="http://schemas.microsoft.com/office/drawing/2014/main" id="{C1A6EBCA-10F0-A7AA-D5EC-F1647897AF43}"/>
              </a:ext>
            </a:extLst>
          </p:cNvPr>
          <p:cNvPicPr>
            <a:picLocks noChangeAspect="1"/>
          </p:cNvPicPr>
          <p:nvPr/>
        </p:nvPicPr>
        <p:blipFill rotWithShape="1">
          <a:blip r:embed="rId3">
            <a:extLst>
              <a:ext uri="{28A0092B-C50C-407E-A947-70E740481C1C}">
                <a14:useLocalDpi xmlns:a14="http://schemas.microsoft.com/office/drawing/2010/main" val="0"/>
              </a:ext>
            </a:extLst>
          </a:blip>
          <a:srcRect l="17094" t="10119" r="22778" b="33416"/>
          <a:stretch/>
        </p:blipFill>
        <p:spPr>
          <a:xfrm>
            <a:off x="1357353" y="369751"/>
            <a:ext cx="648503" cy="608998"/>
          </a:xfrm>
          <a:prstGeom prst="rect">
            <a:avLst/>
          </a:prstGeom>
        </p:spPr>
      </p:pic>
      <p:sp>
        <p:nvSpPr>
          <p:cNvPr id="6" name="TextBox 5">
            <a:extLst>
              <a:ext uri="{FF2B5EF4-FFF2-40B4-BE49-F238E27FC236}">
                <a16:creationId xmlns:a16="http://schemas.microsoft.com/office/drawing/2014/main" id="{924CC0C3-0BD3-CF5C-6724-47308DB32203}"/>
              </a:ext>
            </a:extLst>
          </p:cNvPr>
          <p:cNvSpPr txBox="1"/>
          <p:nvPr/>
        </p:nvSpPr>
        <p:spPr>
          <a:xfrm>
            <a:off x="5699586" y="1310137"/>
            <a:ext cx="988928" cy="414344"/>
          </a:xfrm>
          <a:prstGeom prst="rect">
            <a:avLst/>
          </a:prstGeom>
          <a:noFill/>
        </p:spPr>
        <p:txBody>
          <a:bodyPr wrap="square" rtlCol="0">
            <a:spAutoFit/>
          </a:bodyPr>
          <a:lstStyle/>
          <a:p>
            <a:pPr algn="ctr">
              <a:lnSpc>
                <a:spcPct val="107000"/>
              </a:lnSpc>
              <a:spcAft>
                <a:spcPts val="800"/>
              </a:spcAft>
            </a:pPr>
            <a:r>
              <a:rPr lang="en-GB" sz="1000" kern="100">
                <a:solidFill>
                  <a:schemeClr val="bg1"/>
                </a:solidFill>
                <a:latin typeface="Inter" panose="02000503000000020004"/>
                <a:cs typeface="Times New Roman" panose="02020603050405020304" pitchFamily="18" charset="0"/>
              </a:rPr>
              <a:t>Scan here for our campaign </a:t>
            </a:r>
          </a:p>
        </p:txBody>
      </p:sp>
      <p:sp>
        <p:nvSpPr>
          <p:cNvPr id="2" name="TextBox 1">
            <a:extLst>
              <a:ext uri="{FF2B5EF4-FFF2-40B4-BE49-F238E27FC236}">
                <a16:creationId xmlns:a16="http://schemas.microsoft.com/office/drawing/2014/main" id="{E2C4379D-6FB6-D467-CAF8-7F68AD5B9EFD}"/>
              </a:ext>
            </a:extLst>
          </p:cNvPr>
          <p:cNvSpPr txBox="1"/>
          <p:nvPr/>
        </p:nvSpPr>
        <p:spPr>
          <a:xfrm>
            <a:off x="331460" y="5443826"/>
            <a:ext cx="6178570" cy="1154162"/>
          </a:xfrm>
          <a:prstGeom prst="rect">
            <a:avLst/>
          </a:prstGeom>
          <a:noFill/>
        </p:spPr>
        <p:txBody>
          <a:bodyPr wrap="square">
            <a:spAutoFit/>
          </a:bodyPr>
          <a:lstStyle/>
          <a:p>
            <a:pPr algn="just"/>
            <a:r>
              <a:rPr lang="en-US" sz="1150" kern="100">
                <a:solidFill>
                  <a:schemeClr val="bg1"/>
                </a:solidFill>
                <a:effectLst/>
                <a:latin typeface="Inter" panose="02000503000000020004"/>
                <a:ea typeface="Calibri" panose="020F0502020204030204" pitchFamily="34" charset="0"/>
                <a:cs typeface="Times New Roman" panose="02020603050405020304" pitchFamily="18" charset="0"/>
              </a:rPr>
              <a:t>Our high streets are a vital social and economic resource, but running businesses in the middle of our communities is being punished by the tax system. </a:t>
            </a:r>
          </a:p>
          <a:p>
            <a:pPr algn="just"/>
            <a:endParaRPr lang="en-US" sz="1150" kern="100">
              <a:solidFill>
                <a:schemeClr val="bg1"/>
              </a:solidFill>
              <a:effectLst/>
              <a:latin typeface="Inter" panose="02000503000000020004"/>
              <a:ea typeface="Calibri" panose="020F0502020204030204" pitchFamily="34" charset="0"/>
              <a:cs typeface="Times New Roman" panose="02020603050405020304" pitchFamily="18" charset="0"/>
            </a:endParaRPr>
          </a:p>
          <a:p>
            <a:pPr algn="just"/>
            <a:r>
              <a:rPr lang="en-US" sz="1150" kern="100">
                <a:solidFill>
                  <a:schemeClr val="bg1"/>
                </a:solidFill>
                <a:effectLst/>
                <a:latin typeface="Inter" panose="02000503000000020004"/>
                <a:ea typeface="Calibri" panose="020F0502020204030204" pitchFamily="34" charset="0"/>
                <a:cs typeface="Times New Roman" panose="02020603050405020304" pitchFamily="18" charset="0"/>
              </a:rPr>
              <a:t>The Government should follow the announcement in last year’s Budget of Business rates reform with a maximum discount for hospitality businesses under £500,000 </a:t>
            </a:r>
            <a:r>
              <a:rPr lang="en-US" sz="1150" kern="100" err="1">
                <a:solidFill>
                  <a:schemeClr val="bg1"/>
                </a:solidFill>
                <a:effectLst/>
                <a:latin typeface="Inter" panose="02000503000000020004"/>
                <a:ea typeface="Calibri" panose="020F0502020204030204" pitchFamily="34" charset="0"/>
                <a:cs typeface="Times New Roman" panose="02020603050405020304" pitchFamily="18" charset="0"/>
              </a:rPr>
              <a:t>rateable</a:t>
            </a:r>
            <a:r>
              <a:rPr lang="en-US" sz="1150" kern="100">
                <a:solidFill>
                  <a:schemeClr val="bg1"/>
                </a:solidFill>
                <a:effectLst/>
                <a:latin typeface="Inter" panose="02000503000000020004"/>
                <a:ea typeface="Calibri" panose="020F0502020204030204" pitchFamily="34" charset="0"/>
                <a:cs typeface="Times New Roman" panose="02020603050405020304" pitchFamily="18" charset="0"/>
              </a:rPr>
              <a:t> value, while exempting larger hospitality properties from the business rates surcharge.</a:t>
            </a:r>
          </a:p>
        </p:txBody>
      </p:sp>
      <p:pic>
        <p:nvPicPr>
          <p:cNvPr id="5" name="Picture 4" descr="A qr code with a colorful background&#10;&#10;AI-generated content may be incorrect.">
            <a:extLst>
              <a:ext uri="{FF2B5EF4-FFF2-40B4-BE49-F238E27FC236}">
                <a16:creationId xmlns:a16="http://schemas.microsoft.com/office/drawing/2014/main" id="{6135EF8A-C0B0-3311-029A-590B51AF3B06}"/>
              </a:ext>
            </a:extLst>
          </p:cNvPr>
          <p:cNvPicPr>
            <a:picLocks noChangeAspect="1"/>
          </p:cNvPicPr>
          <p:nvPr/>
        </p:nvPicPr>
        <p:blipFill>
          <a:blip r:embed="rId4"/>
          <a:stretch>
            <a:fillRect/>
          </a:stretch>
        </p:blipFill>
        <p:spPr>
          <a:xfrm>
            <a:off x="5645814" y="130191"/>
            <a:ext cx="1084454" cy="1150021"/>
          </a:xfrm>
          <a:prstGeom prst="rect">
            <a:avLst/>
          </a:prstGeom>
        </p:spPr>
      </p:pic>
    </p:spTree>
    <p:extLst>
      <p:ext uri="{BB962C8B-B14F-4D97-AF65-F5344CB8AC3E}">
        <p14:creationId xmlns:p14="http://schemas.microsoft.com/office/powerpoint/2010/main" val="180823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ED8062-D8B6-8D18-BF95-F255E59C723A}"/>
              </a:ext>
            </a:extLst>
          </p:cNvPr>
          <p:cNvSpPr/>
          <p:nvPr/>
        </p:nvSpPr>
        <p:spPr>
          <a:xfrm rot="5400000">
            <a:off x="-1489382" y="1489382"/>
            <a:ext cx="9906000" cy="6927236"/>
          </a:xfrm>
          <a:prstGeom prst="rect">
            <a:avLst/>
          </a:prstGeom>
          <a:solidFill>
            <a:srgbClr val="004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3720"/>
            <a:endParaRPr lang="en-US" sz="1629">
              <a:solidFill>
                <a:prstClr val="white"/>
              </a:solidFill>
              <a:latin typeface="Calibri" panose="020F0502020204030204"/>
            </a:endParaRPr>
          </a:p>
        </p:txBody>
      </p:sp>
      <p:sp>
        <p:nvSpPr>
          <p:cNvPr id="4" name="Rectangle 3">
            <a:extLst>
              <a:ext uri="{FF2B5EF4-FFF2-40B4-BE49-F238E27FC236}">
                <a16:creationId xmlns:a16="http://schemas.microsoft.com/office/drawing/2014/main" id="{88B4B279-58ED-85F8-4F34-EC733A5929F5}"/>
              </a:ext>
            </a:extLst>
          </p:cNvPr>
          <p:cNvSpPr/>
          <p:nvPr/>
        </p:nvSpPr>
        <p:spPr>
          <a:xfrm>
            <a:off x="0" y="9333630"/>
            <a:ext cx="6858000" cy="572370"/>
          </a:xfrm>
          <a:prstGeom prst="rect">
            <a:avLst/>
          </a:prstGeom>
          <a:solidFill>
            <a:srgbClr val="D6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9"/>
          </a:p>
        </p:txBody>
      </p:sp>
      <p:sp>
        <p:nvSpPr>
          <p:cNvPr id="5" name="TextBox 4">
            <a:extLst>
              <a:ext uri="{FF2B5EF4-FFF2-40B4-BE49-F238E27FC236}">
                <a16:creationId xmlns:a16="http://schemas.microsoft.com/office/drawing/2014/main" id="{7EC161C7-FEBC-060C-29F3-A03BB782BEC8}"/>
              </a:ext>
            </a:extLst>
          </p:cNvPr>
          <p:cNvSpPr txBox="1"/>
          <p:nvPr/>
        </p:nvSpPr>
        <p:spPr>
          <a:xfrm>
            <a:off x="0" y="9465926"/>
            <a:ext cx="6858002" cy="307777"/>
          </a:xfrm>
          <a:prstGeom prst="rect">
            <a:avLst/>
          </a:prstGeom>
          <a:noFill/>
        </p:spPr>
        <p:txBody>
          <a:bodyPr wrap="square" lIns="91440" tIns="45720" rIns="91440" bIns="45720" rtlCol="0" anchor="t">
            <a:spAutoFit/>
          </a:bodyPr>
          <a:lstStyle/>
          <a:p>
            <a:r>
              <a:rPr lang="en-GB" sz="1400">
                <a:solidFill>
                  <a:schemeClr val="bg1"/>
                </a:solidFill>
                <a:latin typeface="Inter" panose="02000503000000020004"/>
              </a:rPr>
              <a:t>    ukhospitality.org.uk                                                           THE VOICE OF HOSPITALITY   </a:t>
            </a:r>
          </a:p>
        </p:txBody>
      </p:sp>
      <p:pic>
        <p:nvPicPr>
          <p:cNvPr id="3" name="Picture 2">
            <a:extLst>
              <a:ext uri="{FF2B5EF4-FFF2-40B4-BE49-F238E27FC236}">
                <a16:creationId xmlns:a16="http://schemas.microsoft.com/office/drawing/2014/main" id="{C4F1F43D-2BD9-F96E-BA1B-324B2D9A9177}"/>
              </a:ext>
            </a:extLst>
          </p:cNvPr>
          <p:cNvPicPr>
            <a:picLocks noChangeAspect="1"/>
          </p:cNvPicPr>
          <p:nvPr/>
        </p:nvPicPr>
        <p:blipFill>
          <a:blip r:embed="rId2"/>
          <a:srcRect l="36691" t="16310" r="34283" b="8464"/>
          <a:stretch>
            <a:fillRect/>
          </a:stretch>
        </p:blipFill>
        <p:spPr>
          <a:xfrm rot="16200000">
            <a:off x="1603442" y="4418566"/>
            <a:ext cx="3651116" cy="5914417"/>
          </a:xfrm>
          <a:prstGeom prst="rect">
            <a:avLst/>
          </a:prstGeom>
        </p:spPr>
      </p:pic>
      <p:sp>
        <p:nvSpPr>
          <p:cNvPr id="8" name="TextBox 7">
            <a:extLst>
              <a:ext uri="{FF2B5EF4-FFF2-40B4-BE49-F238E27FC236}">
                <a16:creationId xmlns:a16="http://schemas.microsoft.com/office/drawing/2014/main" id="{F8A42161-1317-11AB-7F3C-DF1AC1882B11}"/>
              </a:ext>
            </a:extLst>
          </p:cNvPr>
          <p:cNvSpPr txBox="1"/>
          <p:nvPr/>
        </p:nvSpPr>
        <p:spPr>
          <a:xfrm>
            <a:off x="274315" y="572938"/>
            <a:ext cx="4937336" cy="954107"/>
          </a:xfrm>
          <a:prstGeom prst="rect">
            <a:avLst/>
          </a:prstGeom>
          <a:noFill/>
        </p:spPr>
        <p:txBody>
          <a:bodyPr wrap="square">
            <a:spAutoFit/>
          </a:bodyPr>
          <a:lstStyle/>
          <a:p>
            <a:r>
              <a:rPr lang="en-US" sz="2800">
                <a:solidFill>
                  <a:schemeClr val="bg1"/>
                </a:solidFill>
                <a:latin typeface="DM Serif Display" pitchFamily="2" charset="0"/>
              </a:rPr>
              <a:t>Hospitality has the highest social productivity</a:t>
            </a:r>
            <a:endParaRPr lang="en-GB" sz="2800">
              <a:solidFill>
                <a:schemeClr val="bg1"/>
              </a:solidFill>
              <a:latin typeface="DM Serif Display" pitchFamily="2" charset="0"/>
            </a:endParaRPr>
          </a:p>
        </p:txBody>
      </p:sp>
      <p:sp>
        <p:nvSpPr>
          <p:cNvPr id="9" name="TextBox 8">
            <a:extLst>
              <a:ext uri="{FF2B5EF4-FFF2-40B4-BE49-F238E27FC236}">
                <a16:creationId xmlns:a16="http://schemas.microsoft.com/office/drawing/2014/main" id="{BFADE52B-F11C-A989-E14A-56B3BC2F4C02}"/>
              </a:ext>
            </a:extLst>
          </p:cNvPr>
          <p:cNvSpPr txBox="1"/>
          <p:nvPr/>
        </p:nvSpPr>
        <p:spPr>
          <a:xfrm>
            <a:off x="252288" y="1684780"/>
            <a:ext cx="6353424" cy="3523850"/>
          </a:xfrm>
          <a:prstGeom prst="rect">
            <a:avLst/>
          </a:prstGeom>
          <a:noFill/>
        </p:spPr>
        <p:txBody>
          <a:bodyPr wrap="square" lIns="91440" tIns="45720" rIns="91440" bIns="45720" rtlCol="0" anchor="t">
            <a:spAutoFit/>
          </a:bodyPr>
          <a:lstStyle/>
          <a:p>
            <a:pPr algn="just">
              <a:lnSpc>
                <a:spcPct val="107000"/>
              </a:lnSpc>
              <a:spcAft>
                <a:spcPts val="800"/>
              </a:spcAft>
            </a:pPr>
            <a:r>
              <a:rPr lang="en-US" sz="1150" kern="100" dirty="0">
                <a:solidFill>
                  <a:schemeClr val="bg1"/>
                </a:solidFill>
                <a:latin typeface="Inter" panose="02000503000000020004"/>
                <a:ea typeface="Calibri"/>
                <a:cs typeface="Times New Roman"/>
              </a:rPr>
              <a:t>The </a:t>
            </a:r>
            <a:r>
              <a:rPr lang="en-US" sz="1150" kern="100" dirty="0" err="1">
                <a:solidFill>
                  <a:schemeClr val="bg1"/>
                </a:solidFill>
                <a:latin typeface="Inter" panose="02000503000000020004"/>
                <a:ea typeface="Calibri"/>
                <a:cs typeface="Times New Roman"/>
              </a:rPr>
              <a:t>UKHospitality</a:t>
            </a:r>
            <a:r>
              <a:rPr lang="en-US" sz="1150" kern="100" dirty="0">
                <a:solidFill>
                  <a:schemeClr val="bg1"/>
                </a:solidFill>
                <a:latin typeface="Inter" panose="02000503000000020004"/>
                <a:ea typeface="Calibri"/>
                <a:cs typeface="Times New Roman"/>
              </a:rPr>
              <a:t> Social Productivity Index shows how 21 industrial sectors perform on a range of measures which together capture the socially and geographically accessible the growth they create</a:t>
            </a:r>
          </a:p>
          <a:p>
            <a:pPr algn="just">
              <a:lnSpc>
                <a:spcPct val="107000"/>
              </a:lnSpc>
              <a:spcAft>
                <a:spcPts val="800"/>
              </a:spcAft>
            </a:pPr>
            <a:r>
              <a:rPr lang="en-US" sz="1150" kern="100" dirty="0">
                <a:solidFill>
                  <a:schemeClr val="bg1"/>
                </a:solidFill>
                <a:latin typeface="Inter" panose="02000503000000020004"/>
                <a:ea typeface="Calibri"/>
                <a:cs typeface="Times New Roman"/>
              </a:rPr>
              <a:t>Hospitality has the highest average performance across the characteristics we use to calculate social productivity. It is the number one provider of employment to under 25s, part time workers, and to non-graduates. </a:t>
            </a:r>
          </a:p>
          <a:p>
            <a:pPr algn="just">
              <a:lnSpc>
                <a:spcPct val="107000"/>
              </a:lnSpc>
              <a:spcAft>
                <a:spcPts val="800"/>
              </a:spcAft>
            </a:pPr>
            <a:r>
              <a:rPr lang="en-US" sz="1150" kern="100" dirty="0">
                <a:solidFill>
                  <a:schemeClr val="bg1"/>
                </a:solidFill>
                <a:latin typeface="Inter" panose="02000503000000020004"/>
                <a:ea typeface="Calibri"/>
                <a:cs typeface="Times New Roman"/>
              </a:rPr>
              <a:t>Economic impact – hospitality grew at above the economic average for the ten years before and four years after the pandemic, highlighting its status as a resilient and fast-growing sector. The hospitality sector continues to be in the top half of sectors for economic growth. Today, it is the 13th largest sector in the UK economy by GVA, larger than automotive, pharmaceuticals and aerospace combined.</a:t>
            </a:r>
          </a:p>
          <a:p>
            <a:pPr algn="just">
              <a:lnSpc>
                <a:spcPct val="107000"/>
              </a:lnSpc>
              <a:spcAft>
                <a:spcPts val="800"/>
              </a:spcAft>
            </a:pPr>
            <a:r>
              <a:rPr lang="en-US" sz="1150" kern="100" dirty="0">
                <a:solidFill>
                  <a:schemeClr val="bg1"/>
                </a:solidFill>
                <a:latin typeface="Inter" panose="02000503000000020004"/>
                <a:ea typeface="Calibri"/>
                <a:cs typeface="Times New Roman"/>
              </a:rPr>
              <a:t>Geographic impact - hospitality is present  across the UK as one of the top quarter of  most geographically dispersed sectors,  creating jobs and growth in each region.</a:t>
            </a:r>
          </a:p>
          <a:p>
            <a:pPr algn="just">
              <a:lnSpc>
                <a:spcPct val="107000"/>
              </a:lnSpc>
              <a:spcAft>
                <a:spcPts val="800"/>
              </a:spcAft>
            </a:pPr>
            <a:r>
              <a:rPr lang="en-US" sz="1150" kern="100" dirty="0">
                <a:solidFill>
                  <a:schemeClr val="bg1"/>
                </a:solidFill>
                <a:latin typeface="Inter" panose="02000503000000020004"/>
                <a:ea typeface="Calibri"/>
                <a:cs typeface="Times New Roman"/>
              </a:rPr>
              <a:t>Social impact – hospitality performs exceptionally well as an accessible and socially mobile employer, offering economy-leading routes into work and leadership roles It is also particularly important as an employer of people whose parents worked in non-professional or managerial roles, or who themselves are not graduates. That commitment to social mobility continues after hire, with only two sectors having a higher percentage of managers without degrees.</a:t>
            </a:r>
            <a:endParaRPr lang="en-GB" sz="1150" kern="100" dirty="0">
              <a:solidFill>
                <a:schemeClr val="bg1"/>
              </a:solidFill>
              <a:latin typeface="Inter" panose="02000503000000020004"/>
              <a:ea typeface="Calibri"/>
              <a:cs typeface="Times New Roman"/>
            </a:endParaRPr>
          </a:p>
        </p:txBody>
      </p:sp>
      <p:sp>
        <p:nvSpPr>
          <p:cNvPr id="10" name="TextBox 9">
            <a:extLst>
              <a:ext uri="{FF2B5EF4-FFF2-40B4-BE49-F238E27FC236}">
                <a16:creationId xmlns:a16="http://schemas.microsoft.com/office/drawing/2014/main" id="{7B9D7A5A-62C6-A383-83FB-952A2E7C9A1B}"/>
              </a:ext>
            </a:extLst>
          </p:cNvPr>
          <p:cNvSpPr txBox="1"/>
          <p:nvPr/>
        </p:nvSpPr>
        <p:spPr>
          <a:xfrm>
            <a:off x="5151611" y="1260357"/>
            <a:ext cx="1536905" cy="414344"/>
          </a:xfrm>
          <a:prstGeom prst="rect">
            <a:avLst/>
          </a:prstGeom>
          <a:noFill/>
        </p:spPr>
        <p:txBody>
          <a:bodyPr wrap="square" rtlCol="0">
            <a:spAutoFit/>
          </a:bodyPr>
          <a:lstStyle/>
          <a:p>
            <a:pPr algn="ctr">
              <a:lnSpc>
                <a:spcPct val="107000"/>
              </a:lnSpc>
              <a:spcAft>
                <a:spcPts val="800"/>
              </a:spcAft>
            </a:pPr>
            <a:r>
              <a:rPr lang="en-GB" sz="1000" kern="100">
                <a:solidFill>
                  <a:schemeClr val="bg1"/>
                </a:solidFill>
                <a:latin typeface="Inter" panose="02000503000000020004"/>
                <a:cs typeface="Times New Roman" panose="02020603050405020304" pitchFamily="18" charset="0"/>
              </a:rPr>
              <a:t>Scan here for our Social Productivity Index </a:t>
            </a:r>
          </a:p>
        </p:txBody>
      </p:sp>
      <p:pic>
        <p:nvPicPr>
          <p:cNvPr id="7" name="Picture 6" descr="A qr code with a red and blue background&#10;&#10;AI-generated content may be incorrect.">
            <a:extLst>
              <a:ext uri="{FF2B5EF4-FFF2-40B4-BE49-F238E27FC236}">
                <a16:creationId xmlns:a16="http://schemas.microsoft.com/office/drawing/2014/main" id="{6F79975E-86AD-F7D5-3A1C-61E65DD164D7}"/>
              </a:ext>
            </a:extLst>
          </p:cNvPr>
          <p:cNvPicPr>
            <a:picLocks noChangeAspect="1"/>
          </p:cNvPicPr>
          <p:nvPr/>
        </p:nvPicPr>
        <p:blipFill>
          <a:blip r:embed="rId3"/>
          <a:stretch>
            <a:fillRect/>
          </a:stretch>
        </p:blipFill>
        <p:spPr>
          <a:xfrm>
            <a:off x="5380126" y="196562"/>
            <a:ext cx="1084457" cy="1067058"/>
          </a:xfrm>
          <a:prstGeom prst="rect">
            <a:avLst/>
          </a:prstGeom>
        </p:spPr>
      </p:pic>
    </p:spTree>
    <p:extLst>
      <p:ext uri="{BB962C8B-B14F-4D97-AF65-F5344CB8AC3E}">
        <p14:creationId xmlns:p14="http://schemas.microsoft.com/office/powerpoint/2010/main" val="2386703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63dc2fe-4daf-4f15-9857-00615aa3d9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8D8EEFBFC00C4788A79CC5399D091A" ma:contentTypeVersion="15" ma:contentTypeDescription="Create a new document." ma:contentTypeScope="" ma:versionID="47c40c667e320d560aad57e977aa8215">
  <xsd:schema xmlns:xsd="http://www.w3.org/2001/XMLSchema" xmlns:xs="http://www.w3.org/2001/XMLSchema" xmlns:p="http://schemas.microsoft.com/office/2006/metadata/properties" xmlns:ns3="063dc2fe-4daf-4f15-9857-00615aa3d92f" xmlns:ns4="9f8150a2-76d4-425a-a42b-5f56194e1d08" targetNamespace="http://schemas.microsoft.com/office/2006/metadata/properties" ma:root="true" ma:fieldsID="929998c1d8765bf7b518c20f7dd8e99d" ns3:_="" ns4:_="">
    <xsd:import namespace="063dc2fe-4daf-4f15-9857-00615aa3d92f"/>
    <xsd:import namespace="9f8150a2-76d4-425a-a42b-5f56194e1d08"/>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dc2fe-4daf-4f15-9857-00615aa3d9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8150a2-76d4-425a-a42b-5f56194e1d0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C24993-D500-4F75-B034-A0A6B90A5DBD}">
  <ds:schemaRefs>
    <ds:schemaRef ds:uri="063dc2fe-4daf-4f15-9857-00615aa3d92f"/>
    <ds:schemaRef ds:uri="9f8150a2-76d4-425a-a42b-5f56194e1d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EEB5B26-9957-43EB-BF7A-2B06E666F0CD}">
  <ds:schemaRefs>
    <ds:schemaRef ds:uri="063dc2fe-4daf-4f15-9857-00615aa3d92f"/>
    <ds:schemaRef ds:uri="9f8150a2-76d4-425a-a42b-5f56194e1d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548B2B-83C5-4162-BCCC-1C27EF1AA7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621</Words>
  <Application>Microsoft Office PowerPoint</Application>
  <PresentationFormat>A4 Paper (210x297 mm)</PresentationFormat>
  <Paragraphs>23</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Simpson</dc:creator>
  <cp:lastModifiedBy>Allen Simpson</cp:lastModifiedBy>
  <cp:revision>55</cp:revision>
  <cp:lastPrinted>2024-09-18T14:35:15Z</cp:lastPrinted>
  <dcterms:created xsi:type="dcterms:W3CDTF">2024-06-04T13:48:25Z</dcterms:created>
  <dcterms:modified xsi:type="dcterms:W3CDTF">2025-07-30T10:25:41Z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0x0101009E8D8EEFBFC00C4788A79CC5399D091A</vt:lpwstr>
  </property>
</Properties>
</file>